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84" r:id="rId2"/>
    <p:sldId id="279" r:id="rId3"/>
    <p:sldId id="260" r:id="rId4"/>
    <p:sldId id="276" r:id="rId5"/>
    <p:sldId id="261" r:id="rId6"/>
    <p:sldId id="262" r:id="rId7"/>
    <p:sldId id="263" r:id="rId8"/>
    <p:sldId id="264" r:id="rId9"/>
    <p:sldId id="266" r:id="rId10"/>
    <p:sldId id="267" r:id="rId11"/>
    <p:sldId id="269" r:id="rId12"/>
    <p:sldId id="293" r:id="rId13"/>
    <p:sldId id="286" r:id="rId14"/>
    <p:sldId id="292" r:id="rId15"/>
    <p:sldId id="271" r:id="rId16"/>
    <p:sldId id="283" r:id="rId17"/>
    <p:sldId id="287" r:id="rId18"/>
    <p:sldId id="289" r:id="rId19"/>
    <p:sldId id="291" r:id="rId20"/>
    <p:sldId id="280" r:id="rId21"/>
    <p:sldId id="28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FFFF"/>
    <a:srgbClr val="008000"/>
    <a:srgbClr val="003399"/>
    <a:srgbClr val="000000"/>
    <a:srgbClr val="FFFF00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819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19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819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1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2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2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822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822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2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3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3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23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233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34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5E9A96A-2209-421F-AF78-9255EDA8B5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0A569-5566-4D20-A15F-7CC8F82EE2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9DA38-A097-4FCB-AEF8-26E6DB93B3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643E0-1F81-4538-A5A4-E479CAAD10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7F25A-A110-46D2-91F7-F698024BC1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55948-6EA0-4F45-8D7F-F125A2D902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FA544-ACBF-4F1B-AD80-8F9D4D32C4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68C2A-4745-4977-A882-2C2CD09247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5FBF6-5714-4BF3-8622-383C192025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0C55A-B027-461C-AEB4-AD8587E222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94BCD-6AE2-4CCA-93D8-7546733698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17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17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719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20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0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20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20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21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59DD8AA-27F0-4AA7-BFB0-D9C5FD44884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География России 9 класс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30725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Экономико-географическое</a:t>
            </a: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и политико-географическое</a:t>
            </a: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 положение России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9902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Российская Федерация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rgbClr val="FFC000"/>
                </a:solidFill>
              </a:rPr>
              <a:t>Площадь территории - </a:t>
            </a:r>
            <a:r>
              <a:rPr lang="ru-RU" sz="2000" dirty="0" smtClean="0">
                <a:solidFill>
                  <a:srgbClr val="FFC000"/>
                </a:solidFill>
              </a:rPr>
              <a:t>17,128 </a:t>
            </a:r>
            <a:r>
              <a:rPr lang="ru-RU" sz="2000" dirty="0" smtClean="0">
                <a:solidFill>
                  <a:srgbClr val="FFC000"/>
                </a:solidFill>
              </a:rPr>
              <a:t>млн.км2    ( 1м)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Население (2014) - 146 млн.чел.         (9 м)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Столица - Москва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Государственное устройство - федеративная республика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Национальная валюта- рубль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5122" name="Picture 2" descr="http://futages.ru/uploads/posts/2011-11/1321352427_flag_of_russ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00570"/>
            <a:ext cx="2857520" cy="2166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97913" cy="1139825"/>
          </a:xfrm>
        </p:spPr>
        <p:txBody>
          <a:bodyPr/>
          <a:lstStyle/>
          <a:p>
            <a:r>
              <a:rPr lang="ru-RU" sz="4000" b="1" dirty="0">
                <a:solidFill>
                  <a:schemeClr val="tx1"/>
                </a:solidFill>
              </a:rPr>
              <a:t>Физико-географическое положение</a:t>
            </a:r>
          </a:p>
        </p:txBody>
      </p:sp>
      <p:pic>
        <p:nvPicPr>
          <p:cNvPr id="9221" name="Picture 5" descr="08CAC4~11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997200"/>
            <a:ext cx="1296987" cy="1252538"/>
          </a:xfrm>
          <a:prstGeom prst="rect">
            <a:avLst/>
          </a:prstGeom>
          <a:noFill/>
        </p:spPr>
      </p:pic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2051050" y="1268413"/>
            <a:ext cx="5041900" cy="1584325"/>
          </a:xfrm>
          <a:prstGeom prst="wedgeRoundRectCallout">
            <a:avLst>
              <a:gd name="adj1" fmla="val -66060"/>
              <a:gd name="adj2" fmla="val 75551"/>
              <a:gd name="adj3" fmla="val 16667"/>
            </a:avLst>
          </a:prstGeom>
          <a:solidFill>
            <a:schemeClr val="tx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 i="1" dirty="0">
                <a:solidFill>
                  <a:srgbClr val="003399"/>
                </a:solidFill>
              </a:rPr>
              <a:t>вспомните из курса географии материков и океанов, как оценивается географическое положение материка, </a:t>
            </a:r>
            <a:r>
              <a:rPr lang="en-US" b="1" i="1" dirty="0">
                <a:solidFill>
                  <a:srgbClr val="003399"/>
                </a:solidFill>
              </a:rPr>
              <a:t>c</a:t>
            </a:r>
            <a:r>
              <a:rPr lang="ru-RU" b="1" i="1" dirty="0" err="1">
                <a:solidFill>
                  <a:srgbClr val="003399"/>
                </a:solidFill>
              </a:rPr>
              <a:t>траны</a:t>
            </a:r>
            <a:r>
              <a:rPr lang="ru-RU" b="1" i="1" dirty="0">
                <a:solidFill>
                  <a:srgbClr val="003399"/>
                </a:solidFill>
              </a:rPr>
              <a:t>?</a:t>
            </a:r>
          </a:p>
        </p:txBody>
      </p:sp>
      <p:pic>
        <p:nvPicPr>
          <p:cNvPr id="9223" name="Picture 7" descr="0832F7~11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3860800"/>
            <a:ext cx="1079500" cy="917575"/>
          </a:xfrm>
          <a:prstGeom prst="rect">
            <a:avLst/>
          </a:prstGeom>
          <a:noFill/>
        </p:spPr>
      </p:pic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1907704" y="1268412"/>
            <a:ext cx="5472113" cy="4032795"/>
          </a:xfrm>
          <a:prstGeom prst="wedgeRoundRectCallout">
            <a:avLst>
              <a:gd name="adj1" fmla="val 64884"/>
              <a:gd name="adj2" fmla="val 27620"/>
              <a:gd name="adj3" fmla="val 16667"/>
            </a:avLst>
          </a:prstGeom>
          <a:solidFill>
            <a:schemeClr val="tx1"/>
          </a:solidFill>
          <a:ln w="952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1.Положение относительно: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а) экватора;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б) нулевого меридиана;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Крайние точки;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Протяженность </a:t>
            </a:r>
            <a:r>
              <a:rPr lang="ru-RU" sz="24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 3" pitchFamily="18" charset="2"/>
              </a:rPr>
              <a:t>]</a:t>
            </a:r>
            <a:r>
              <a:rPr lang="ru-RU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Ю</a:t>
            </a:r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 </a:t>
            </a:r>
            <a:r>
              <a:rPr lang="ru-RU" sz="24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 3" pitchFamily="18" charset="2"/>
              </a:rPr>
              <a:t>]</a:t>
            </a:r>
            <a:r>
              <a:rPr lang="ru-RU" sz="2400" b="1" i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 Климатические пояса;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 Какими омывается океанами и морями;</a:t>
            </a:r>
          </a:p>
          <a:p>
            <a:r>
              <a:rPr lang="ru-RU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6.Близость других материков, границы с другими странами</a:t>
            </a:r>
            <a:r>
              <a:rPr lang="en-US" sz="2000" b="1" i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 3" pitchFamily="18" charset="2"/>
              </a:rPr>
              <a:t> </a:t>
            </a:r>
            <a:endParaRPr lang="ru-RU" sz="20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Wingdings 3" pitchFamily="18" charset="2"/>
            </a:endParaRPr>
          </a:p>
        </p:txBody>
      </p:sp>
      <p:pic>
        <p:nvPicPr>
          <p:cNvPr id="9225" name="Picture 9" descr="globusvertitsy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88913"/>
            <a:ext cx="1428750" cy="1428750"/>
          </a:xfrm>
          <a:prstGeom prst="rect">
            <a:avLst/>
          </a:prstGeom>
          <a:noFill/>
        </p:spPr>
      </p:pic>
      <p:pic>
        <p:nvPicPr>
          <p:cNvPr id="9226" name="Picture 10" descr="0808AE~1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2088" y="5934075"/>
            <a:ext cx="996950" cy="73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2" grpId="0" animBg="1"/>
      <p:bldP spid="9222" grpId="1" animBg="1"/>
      <p:bldP spid="92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 dirty="0">
                <a:solidFill>
                  <a:srgbClr val="FFFFFF"/>
                </a:solidFill>
              </a:rPr>
              <a:t>Россия</a:t>
            </a:r>
            <a:r>
              <a:rPr lang="ru-RU" sz="3200" b="1" dirty="0">
                <a:solidFill>
                  <a:srgbClr val="FFFFFF"/>
                </a:solidFill>
              </a:rPr>
              <a:t> — крупнейшее государство </a:t>
            </a:r>
            <a:r>
              <a:rPr lang="ru-RU" sz="3200" b="1" dirty="0" smtClean="0">
                <a:solidFill>
                  <a:srgbClr val="FFFFFF"/>
                </a:solidFill>
              </a:rPr>
              <a:t>мира </a:t>
            </a:r>
            <a:r>
              <a:rPr lang="ru-RU" sz="2400" b="1" dirty="0" smtClean="0">
                <a:solidFill>
                  <a:srgbClr val="FFFFFF"/>
                </a:solidFill>
              </a:rPr>
              <a:t>(1 место по площади)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7" y="1600200"/>
            <a:ext cx="8072426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85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2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6" name="Picture 6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449"/>
            <a:ext cx="9162792" cy="6872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Россия расположена в двух частях </a:t>
            </a:r>
            <a:r>
              <a:rPr lang="ru-RU" sz="3600" b="1" dirty="0" smtClean="0"/>
              <a:t>света</a:t>
            </a:r>
            <a:endParaRPr lang="ru-RU" sz="18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8588"/>
            <a:ext cx="9144000" cy="5459412"/>
          </a:xfrm>
          <a:prstGeom prst="rect">
            <a:avLst/>
          </a:prstGeom>
          <a:noFill/>
        </p:spPr>
      </p:pic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 rot="-3274977">
            <a:off x="1327151" y="4441825"/>
            <a:ext cx="2989262" cy="388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Уральские горы</a:t>
            </a:r>
          </a:p>
        </p:txBody>
      </p:sp>
      <p:pic>
        <p:nvPicPr>
          <p:cNvPr id="11270" name="Picture 6" descr="0808AE~1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6021388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Россия омывается водами трех </a:t>
            </a:r>
            <a:r>
              <a:rPr lang="ru-RU" sz="3600" b="1" dirty="0" smtClean="0"/>
              <a:t>океанов </a:t>
            </a:r>
            <a:r>
              <a:rPr lang="ru-RU" sz="1800" b="1" dirty="0" smtClean="0"/>
              <a:t>(длина морских границ-38 тыс.км.)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6" name="Picture 4" descr="мор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</p:spPr>
      </p:pic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 rot="-5122931">
            <a:off x="7065963" y="3454400"/>
            <a:ext cx="3455988" cy="236537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Тихий океан</a:t>
            </a:r>
          </a:p>
        </p:txBody>
      </p: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2916238" y="1412875"/>
            <a:ext cx="3384550" cy="92075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Северный Ледовитый</a:t>
            </a:r>
          </a:p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океан</a:t>
            </a:r>
          </a:p>
        </p:txBody>
      </p:sp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 rot="-3290645">
            <a:off x="-257174" y="1852612"/>
            <a:ext cx="2665412" cy="1223963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/>
            <a:r>
              <a:rPr lang="ru-RU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Атлантичский</a:t>
            </a:r>
          </a:p>
          <a:p>
            <a:pPr algn="ctr"/>
            <a:r>
              <a:rPr lang="ru-RU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 океан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1908175" y="5805488"/>
            <a:ext cx="1871663" cy="647700"/>
          </a:xfrm>
          <a:prstGeom prst="wedgeRectCallout">
            <a:avLst>
              <a:gd name="adj1" fmla="val -72731"/>
              <a:gd name="adj2" fmla="val -11764"/>
            </a:avLst>
          </a:prstGeom>
          <a:solidFill>
            <a:schemeClr val="tx1"/>
          </a:solidFill>
          <a:ln w="25400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Каспийское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250825" y="2060575"/>
            <a:ext cx="1800225" cy="649288"/>
          </a:xfrm>
          <a:prstGeom prst="wedgeRectCallout">
            <a:avLst>
              <a:gd name="adj1" fmla="val 440"/>
              <a:gd name="adj2" fmla="val 154644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Балтийское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0" y="3716338"/>
            <a:ext cx="1547813" cy="720725"/>
          </a:xfrm>
          <a:prstGeom prst="wedgeRectCallout">
            <a:avLst>
              <a:gd name="adj1" fmla="val -255"/>
              <a:gd name="adj2" fmla="val 152644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Азовское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0" y="6137275"/>
            <a:ext cx="1331913" cy="720725"/>
          </a:xfrm>
          <a:prstGeom prst="wedgeRectCallout">
            <a:avLst>
              <a:gd name="adj1" fmla="val -7093"/>
              <a:gd name="adj2" fmla="val -125329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Чёрное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1619250" y="4292600"/>
            <a:ext cx="1150938" cy="649288"/>
          </a:xfrm>
          <a:prstGeom prst="wedgeRectCallout">
            <a:avLst>
              <a:gd name="adj1" fmla="val 2551"/>
              <a:gd name="adj2" fmla="val -161736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Белое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2195513" y="1844675"/>
            <a:ext cx="1728787" cy="720725"/>
          </a:xfrm>
          <a:prstGeom prst="wedgeRectCallout">
            <a:avLst>
              <a:gd name="adj1" fmla="val -8861"/>
              <a:gd name="adj2" fmla="val 137227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Баренцево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6" name="AutoShape 14"/>
          <p:cNvSpPr>
            <a:spLocks noChangeArrowheads="1"/>
          </p:cNvSpPr>
          <p:nvPr/>
        </p:nvSpPr>
        <p:spPr bwMode="auto">
          <a:xfrm>
            <a:off x="2700338" y="3716338"/>
            <a:ext cx="1366837" cy="720725"/>
          </a:xfrm>
          <a:prstGeom prst="wedgeRectCallout">
            <a:avLst>
              <a:gd name="adj1" fmla="val 53134"/>
              <a:gd name="adj2" fmla="val -97579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Карское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>
            <a:off x="4356100" y="3644900"/>
            <a:ext cx="1584325" cy="720725"/>
          </a:xfrm>
          <a:prstGeom prst="wedgeRectCallout">
            <a:avLst>
              <a:gd name="adj1" fmla="val 21542"/>
              <a:gd name="adj2" fmla="val -155065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Лаптвых</a:t>
            </a: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auto">
          <a:xfrm>
            <a:off x="5651500" y="2852738"/>
            <a:ext cx="1584325" cy="720725"/>
          </a:xfrm>
          <a:prstGeom prst="wedgeRectCallout">
            <a:avLst>
              <a:gd name="adj1" fmla="val -5412"/>
              <a:gd name="adj2" fmla="val -156606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solidFill>
                  <a:srgbClr val="000000"/>
                </a:solidFill>
              </a:rPr>
              <a:t>Восточно-Сибирское</a:t>
            </a:r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7308850" y="2708275"/>
            <a:ext cx="1439863" cy="720725"/>
          </a:xfrm>
          <a:prstGeom prst="wedgeRectCallout">
            <a:avLst>
              <a:gd name="adj1" fmla="val -76130"/>
              <a:gd name="adj2" fmla="val -236782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solidFill>
                  <a:srgbClr val="000000"/>
                </a:solidFill>
              </a:rPr>
              <a:t>Чукотское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7632700" y="714356"/>
            <a:ext cx="1511300" cy="647700"/>
          </a:xfrm>
          <a:prstGeom prst="wedgeRectCallout">
            <a:avLst>
              <a:gd name="adj1" fmla="val 19014"/>
              <a:gd name="adj2" fmla="val 211764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Берингово</a:t>
            </a:r>
          </a:p>
          <a:p>
            <a:pPr algn="ctr"/>
            <a:r>
              <a:rPr lang="ru-RU" dirty="0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>
            <a:off x="6804025" y="5229225"/>
            <a:ext cx="1511300" cy="647700"/>
          </a:xfrm>
          <a:prstGeom prst="wedgeRectCallout">
            <a:avLst>
              <a:gd name="adj1" fmla="val 34032"/>
              <a:gd name="adj2" fmla="val -259560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Охотское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2" name="AutoShape 20"/>
          <p:cNvSpPr>
            <a:spLocks noChangeArrowheads="1"/>
          </p:cNvSpPr>
          <p:nvPr/>
        </p:nvSpPr>
        <p:spPr bwMode="auto">
          <a:xfrm>
            <a:off x="6227763" y="6181725"/>
            <a:ext cx="1584325" cy="676275"/>
          </a:xfrm>
          <a:prstGeom prst="wedgeRectCallout">
            <a:avLst>
              <a:gd name="adj1" fmla="val 99500"/>
              <a:gd name="adj2" fmla="val -102583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Японское 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3635375" y="4652963"/>
            <a:ext cx="2881313" cy="15843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Омывается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3-мя океанами и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12 морями.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1 море – озеро: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Каспийское</a:t>
            </a:r>
          </a:p>
        </p:txBody>
      </p:sp>
      <p:pic>
        <p:nvPicPr>
          <p:cNvPr id="13334" name="Picture 22" descr="0808AE~1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2450" y="6021388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3329" grpId="0" animBg="1"/>
      <p:bldP spid="13330" grpId="0" animBg="1"/>
      <p:bldP spid="13331" grpId="0" animBg="1"/>
      <p:bldP spid="13332" grpId="0" animBg="1"/>
      <p:bldP spid="133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r>
              <a:rPr lang="ru-RU" sz="3600" b="1"/>
              <a:t>Россия — северная страна.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40" name="Picture 4" descr="положение на градусной сетк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144000" cy="5853113"/>
          </a:xfrm>
          <a:prstGeom prst="rect">
            <a:avLst/>
          </a:prstGeom>
          <a:noFill/>
        </p:spPr>
      </p:pic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0" y="5876925"/>
            <a:ext cx="3276600" cy="981075"/>
          </a:xfrm>
          <a:prstGeom prst="homePlate">
            <a:avLst>
              <a:gd name="adj" fmla="val 54040"/>
            </a:avLst>
          </a:prstGeom>
          <a:solidFill>
            <a:schemeClr val="tx1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Доля России по </a:t>
            </a:r>
          </a:p>
          <a:p>
            <a:pPr algn="ctr"/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Широтным </a:t>
            </a:r>
          </a:p>
          <a:p>
            <a:pPr algn="ctr"/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зонам</a:t>
            </a:r>
          </a:p>
        </p:txBody>
      </p:sp>
      <p:pic>
        <p:nvPicPr>
          <p:cNvPr id="14343" name="Picture 7" descr="таб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5263"/>
            <a:ext cx="9144000" cy="2852737"/>
          </a:xfrm>
          <a:prstGeom prst="rect">
            <a:avLst/>
          </a:prstGeom>
          <a:noFill/>
        </p:spPr>
      </p:pic>
      <p:pic>
        <p:nvPicPr>
          <p:cNvPr id="14344" name="Picture 8" descr="0808AE~12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2450" y="6092825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9" name="Picture 5" descr="крайние точ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0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8686800" cy="936609"/>
          </a:xfrm>
        </p:spPr>
        <p:txBody>
          <a:bodyPr/>
          <a:lstStyle/>
          <a:p>
            <a:r>
              <a:rPr lang="ru-RU" dirty="0" smtClean="0"/>
              <a:t>Протяжённость </a:t>
            </a:r>
            <a:r>
              <a:rPr lang="ru-RU" sz="1800" dirty="0" smtClean="0">
                <a:solidFill>
                  <a:srgbClr val="FF0000"/>
                </a:solidFill>
              </a:rPr>
              <a:t>(длина сухопутных границ- 58 тыс.км.)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Протяженн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 flipV="1">
            <a:off x="1042988" y="2781300"/>
            <a:ext cx="3889375" cy="2447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400" dirty="0" smtClean="0"/>
              <a:t>ЭГП - это положение страны по отношению к экономически значимым объектам (сырьевым базам, транспортным путям)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Школа\ОТКРЫТЫЙ УРОК РФ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56084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844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65171"/>
          </a:xfrm>
        </p:spPr>
        <p:txBody>
          <a:bodyPr/>
          <a:lstStyle/>
          <a:p>
            <a:r>
              <a:rPr lang="ru-RU" sz="3200" dirty="0" smtClean="0"/>
              <a:t>Страны, граничащие с Россией  </a:t>
            </a:r>
            <a:r>
              <a:rPr lang="ru-RU" sz="1800" dirty="0" smtClean="0"/>
              <a:t>( по суше)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9379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/>
              <a:t>        </a:t>
            </a:r>
            <a:r>
              <a:rPr lang="ru-RU" sz="2000" dirty="0" smtClean="0">
                <a:solidFill>
                  <a:srgbClr val="FF0000"/>
                </a:solidFill>
              </a:rPr>
              <a:t>Страна          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Км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 smtClean="0"/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Норвегия	        200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Финляндия	        1300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Эстония	        440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Латвия	        250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Литва	        300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Польша	        240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Белоруссия        990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Украина   	       </a:t>
            </a:r>
            <a:r>
              <a:rPr lang="ru-RU" sz="2000" dirty="0" smtClean="0">
                <a:solidFill>
                  <a:srgbClr val="FFFF00"/>
                </a:solidFill>
              </a:rPr>
              <a:t>1270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Грузия	        250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Азербайджан</a:t>
            </a:r>
            <a:r>
              <a:rPr lang="ru-RU" sz="2000" dirty="0" smtClean="0">
                <a:solidFill>
                  <a:srgbClr val="FFFF00"/>
                </a:solidFill>
              </a:rPr>
              <a:t>     </a:t>
            </a:r>
            <a:r>
              <a:rPr lang="ru-RU" sz="2000" dirty="0" smtClean="0">
                <a:solidFill>
                  <a:srgbClr val="FFFF00"/>
                </a:solidFill>
              </a:rPr>
              <a:t>370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u="sng" dirty="0" smtClean="0">
                <a:solidFill>
                  <a:srgbClr val="FF0000"/>
                </a:solidFill>
              </a:rPr>
              <a:t>Казахстан	       </a:t>
            </a:r>
            <a:r>
              <a:rPr lang="ru-RU" sz="2000" u="sng" dirty="0" smtClean="0">
                <a:solidFill>
                  <a:srgbClr val="FF0000"/>
                </a:solidFill>
              </a:rPr>
              <a:t>7200</a:t>
            </a:r>
            <a:endParaRPr lang="ru-RU" sz="2000" u="sng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Монголия	       </a:t>
            </a:r>
            <a:r>
              <a:rPr lang="ru-RU" sz="2000" dirty="0" smtClean="0">
                <a:solidFill>
                  <a:srgbClr val="FFFF00"/>
                </a:solidFill>
              </a:rPr>
              <a:t>3400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Китай	       </a:t>
            </a:r>
            <a:r>
              <a:rPr lang="ru-RU" sz="2000" dirty="0" smtClean="0">
                <a:solidFill>
                  <a:srgbClr val="FFFF00"/>
                </a:solidFill>
              </a:rPr>
              <a:t>4350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u="sng" dirty="0" smtClean="0">
                <a:solidFill>
                  <a:srgbClr val="FFFF00"/>
                </a:solidFill>
              </a:rPr>
              <a:t>КНДР	           </a:t>
            </a:r>
            <a:r>
              <a:rPr lang="ru-RU" sz="2000" u="sng" dirty="0" smtClean="0">
                <a:solidFill>
                  <a:srgbClr val="FFFF00"/>
                </a:solidFill>
              </a:rPr>
              <a:t>17</a:t>
            </a:r>
            <a:endParaRPr lang="ru-RU" sz="2000" u="sng" dirty="0" smtClean="0">
              <a:solidFill>
                <a:srgbClr val="FFFF00"/>
              </a:solidFill>
            </a:endParaRPr>
          </a:p>
          <a:p>
            <a:endParaRPr lang="ru-RU" sz="1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Полуэксклав</a:t>
            </a:r>
            <a:r>
              <a:rPr lang="ru-RU" sz="3600" dirty="0" smtClean="0"/>
              <a:t> - Калининградская область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Школа\ОТКРЫТЫЙ УРОК РФ\LocationKaliningr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56" y="1556792"/>
            <a:ext cx="4609403" cy="232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Школа\ОТКРЫТЫЙ УРОК РФ\kaliningrad-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3702" y="1484784"/>
            <a:ext cx="42862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Школа\ОТКРЫТЫЙ УРОК РФ\image0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56" y="3885363"/>
            <a:ext cx="4785865" cy="29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057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Соседи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II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III </a:t>
            </a:r>
            <a:r>
              <a:rPr lang="ru-RU" dirty="0" smtClean="0">
                <a:solidFill>
                  <a:srgbClr val="FF0000"/>
                </a:solidFill>
              </a:rPr>
              <a:t>порядка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/>
              <a:t>Соседи </a:t>
            </a:r>
            <a:r>
              <a:rPr lang="en-US" sz="2800" b="1" dirty="0" smtClean="0"/>
              <a:t>I</a:t>
            </a:r>
            <a:r>
              <a:rPr lang="ru-RU" sz="2800" b="1" dirty="0" smtClean="0"/>
              <a:t> порядка –</a:t>
            </a:r>
            <a:r>
              <a:rPr lang="ru-RU" sz="2800" dirty="0" smtClean="0"/>
              <a:t> соседние государства, с которыми страна непосредственно граничит.</a:t>
            </a:r>
          </a:p>
          <a:p>
            <a:r>
              <a:rPr lang="ru-RU" sz="2800" b="1" dirty="0" smtClean="0"/>
              <a:t>Соседи </a:t>
            </a:r>
            <a:r>
              <a:rPr lang="en-US" sz="2800" b="1" dirty="0" smtClean="0"/>
              <a:t>II</a:t>
            </a:r>
            <a:r>
              <a:rPr lang="ru-RU" sz="2800" b="1" dirty="0" smtClean="0"/>
              <a:t> порядка – </a:t>
            </a:r>
            <a:r>
              <a:rPr lang="ru-RU" sz="2800" dirty="0" smtClean="0"/>
              <a:t>соседние государства, с которыми страна может иметь связи через соседей </a:t>
            </a:r>
            <a:r>
              <a:rPr lang="en-US" sz="2800" dirty="0" smtClean="0"/>
              <a:t>I</a:t>
            </a:r>
            <a:r>
              <a:rPr lang="ru-RU" sz="2800" dirty="0" smtClean="0"/>
              <a:t> порядка.</a:t>
            </a:r>
          </a:p>
          <a:p>
            <a:r>
              <a:rPr lang="ru-RU" sz="2800" b="1" dirty="0" smtClean="0"/>
              <a:t>Соседи </a:t>
            </a:r>
            <a:r>
              <a:rPr lang="en-US" sz="2800" b="1" dirty="0" smtClean="0"/>
              <a:t>III</a:t>
            </a:r>
            <a:r>
              <a:rPr lang="ru-RU" sz="2800" b="1" dirty="0" smtClean="0"/>
              <a:t> порядка  – </a:t>
            </a:r>
            <a:r>
              <a:rPr lang="ru-RU" sz="2800" dirty="0" smtClean="0"/>
              <a:t>соседние государства, с которыми страна может иметь связи через соседей </a:t>
            </a:r>
            <a:r>
              <a:rPr lang="en-US" sz="2800" dirty="0" smtClean="0"/>
              <a:t>I</a:t>
            </a:r>
            <a:r>
              <a:rPr lang="ru-RU" sz="2800" dirty="0" smtClean="0"/>
              <a:t> и </a:t>
            </a:r>
            <a:r>
              <a:rPr lang="en-US" sz="2800" dirty="0" smtClean="0"/>
              <a:t>II</a:t>
            </a:r>
            <a:r>
              <a:rPr lang="ru-RU" sz="2800" dirty="0" smtClean="0"/>
              <a:t> порядка.</a:t>
            </a:r>
          </a:p>
          <a:p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778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D:\Школа\ОТКРЫТЫЙ УРОК РФ\mapofPor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020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</a:rPr>
              <a:t>Геополитическое положение страны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Геополитическое положение- это место страны на политической карте, ее отношение к различным государствам.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Picture 9" descr="globusvertitsy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3000372"/>
            <a:ext cx="1428750" cy="1428750"/>
          </a:xfrm>
          <a:prstGeom prst="rect">
            <a:avLst/>
          </a:prstGeom>
          <a:noFill/>
        </p:spPr>
      </p:pic>
      <p:pic>
        <p:nvPicPr>
          <p:cNvPr id="5" name="Picture 7" descr="0832F7~11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286256"/>
            <a:ext cx="1079500" cy="917575"/>
          </a:xfrm>
          <a:prstGeom prst="rect">
            <a:avLst/>
          </a:prstGeom>
          <a:noFill/>
        </p:spPr>
      </p:pic>
      <p:pic>
        <p:nvPicPr>
          <p:cNvPr id="6" name="Picture 5" descr="08CAC4~11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4214818"/>
            <a:ext cx="1296987" cy="1252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Страны СНГ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285861"/>
            <a:ext cx="8329642" cy="2428891"/>
          </a:xfrm>
        </p:spPr>
        <p:txBody>
          <a:bodyPr/>
          <a:lstStyle/>
          <a:p>
            <a:pPr lvl="0">
              <a:buNone/>
            </a:pPr>
            <a:r>
              <a:rPr lang="ru-RU" dirty="0" smtClean="0"/>
              <a:t>Азербайджан</a:t>
            </a:r>
            <a:r>
              <a:rPr lang="ru-RU" dirty="0" smtClean="0"/>
              <a:t>, Армения, </a:t>
            </a:r>
            <a:r>
              <a:rPr lang="ru-RU" dirty="0" smtClean="0"/>
              <a:t>Белоруссия, Казахстан</a:t>
            </a:r>
            <a:r>
              <a:rPr lang="ru-RU" dirty="0" smtClean="0"/>
              <a:t>, Кыргызстан, Молдова, Российская Федерация, Таджикистан, Узбекистан. </a:t>
            </a:r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r>
              <a:rPr lang="ru-RU" dirty="0" smtClean="0"/>
              <a:t>С какими странами СНГ граничит Россия?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61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 какими странами НАТО граничит Россия?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73495"/>
          </a:xfrm>
        </p:spPr>
        <p:txBody>
          <a:bodyPr/>
          <a:lstStyle/>
          <a:p>
            <a:pPr lvl="0"/>
            <a:r>
              <a:rPr lang="ru-RU" sz="4800" dirty="0" smtClean="0"/>
              <a:t>Латвия,  Литва, Эстония, Норвегия, Польша, США.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25525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работа №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02189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План работы:</a:t>
            </a:r>
            <a:endParaRPr lang="ru-RU" sz="2800" dirty="0" smtClean="0"/>
          </a:p>
          <a:p>
            <a:pPr lvl="1"/>
            <a:r>
              <a:rPr lang="ru-RU" sz="2400" dirty="0" smtClean="0"/>
              <a:t>На контурной карте обозначить государственную границу России</a:t>
            </a:r>
          </a:p>
          <a:p>
            <a:pPr lvl="1"/>
            <a:r>
              <a:rPr lang="ru-RU" sz="2400" dirty="0" smtClean="0"/>
              <a:t>Обозначить соседние государства 1, 2 порядка (разным цветом)</a:t>
            </a:r>
          </a:p>
          <a:p>
            <a:pPr lvl="1"/>
            <a:r>
              <a:rPr lang="ru-RU" sz="2400" dirty="0" smtClean="0"/>
              <a:t>Обозначить страны СНГ (штриховкой)</a:t>
            </a:r>
          </a:p>
          <a:p>
            <a:pPr lvl="1"/>
            <a:r>
              <a:rPr lang="ru-RU" sz="2400" dirty="0" smtClean="0"/>
              <a:t>Обозначить Северный Морской путь.</a:t>
            </a:r>
          </a:p>
          <a:p>
            <a:pPr lvl="1"/>
            <a:r>
              <a:rPr lang="ru-RU" sz="2400" dirty="0" smtClean="0"/>
              <a:t>Обозначить основные международные транспортные пути.</a:t>
            </a:r>
          </a:p>
          <a:p>
            <a:pPr lvl="1"/>
            <a:r>
              <a:rPr lang="ru-RU" sz="2400" dirty="0" smtClean="0"/>
              <a:t>Выделить положительные и отрицательные черты ЭГП России.</a:t>
            </a:r>
          </a:p>
          <a:p>
            <a:pPr lvl="1"/>
            <a:r>
              <a:rPr lang="ru-RU" sz="2400" dirty="0" smtClean="0"/>
              <a:t>Дать оценку ЭГП России.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7106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Положительные черты: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между Европой и Азией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Разносторонние связи со странами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большая площадь России – это, как правило, означает богатство природными ресурсами;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 наличие морских границ, свободный выход в океан;  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 расположение большей части России в умеренных широтах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Отрицательные черты: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chemeClr val="hlink"/>
                </a:solidFill>
              </a:rPr>
              <a:t>моря России замерзают на длительный период, что затрудняет судоходству;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hlink"/>
                </a:solidFill>
              </a:rPr>
              <a:t> ¼ часть площади России  лежит за Северным полярным кругом ( суровый климат);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hlink"/>
                </a:solidFill>
              </a:rPr>
              <a:t> огромная территория требует больших транспортных расходов.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hlink"/>
                </a:solidFill>
              </a:rPr>
              <a:t>Продвижение НАТО на запад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hlink"/>
                </a:solidFill>
              </a:rPr>
              <a:t>Горячие точки</a:t>
            </a:r>
          </a:p>
          <a:p>
            <a:pPr eaLnBrk="1" hangingPunct="1">
              <a:defRPr/>
            </a:pPr>
            <a:endParaRPr lang="ru-RU" sz="2400" dirty="0" smtClean="0">
              <a:solidFill>
                <a:schemeClr val="hlink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обус">
  <a:themeElements>
    <a:clrScheme name="Глобус 10">
      <a:dk1>
        <a:srgbClr val="2592FF"/>
      </a:dk1>
      <a:lt1>
        <a:srgbClr val="FFFFFF"/>
      </a:lt1>
      <a:dk2>
        <a:srgbClr val="66CCFF"/>
      </a:dk2>
      <a:lt2>
        <a:srgbClr val="FFFFFF"/>
      </a:lt2>
      <a:accent1>
        <a:srgbClr val="33CCCC"/>
      </a:accent1>
      <a:accent2>
        <a:srgbClr val="66CCFF"/>
      </a:accent2>
      <a:accent3>
        <a:srgbClr val="B8E2FF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лобус 9">
        <a:dk1>
          <a:srgbClr val="2592FF"/>
        </a:dk1>
        <a:lt1>
          <a:srgbClr val="FFFFFF"/>
        </a:lt1>
        <a:dk2>
          <a:srgbClr val="66CCFF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B8E2FF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10">
        <a:dk1>
          <a:srgbClr val="2592FF"/>
        </a:dk1>
        <a:lt1>
          <a:srgbClr val="FFFFFF"/>
        </a:lt1>
        <a:dk2>
          <a:srgbClr val="66CCFF"/>
        </a:dk2>
        <a:lt2>
          <a:srgbClr val="FFFFFF"/>
        </a:lt2>
        <a:accent1>
          <a:srgbClr val="33CCCC"/>
        </a:accent1>
        <a:accent2>
          <a:srgbClr val="66CCFF"/>
        </a:accent2>
        <a:accent3>
          <a:srgbClr val="B8E2FF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483</TotalTime>
  <Words>503</Words>
  <Application>Microsoft Office PowerPoint</Application>
  <PresentationFormat>Экран (4:3)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Глобус</vt:lpstr>
      <vt:lpstr>География России 9 класс</vt:lpstr>
      <vt:lpstr>Российская Федерация</vt:lpstr>
      <vt:lpstr>Физико-географическое положение</vt:lpstr>
      <vt:lpstr>Россия — крупнейшее государство мира (1 место по площади)</vt:lpstr>
      <vt:lpstr>Слайд 5</vt:lpstr>
      <vt:lpstr>Россия расположена в двух частях света</vt:lpstr>
      <vt:lpstr>Россия омывается водами трех океанов (длина морских границ-38 тыс.км.) </vt:lpstr>
      <vt:lpstr>Россия — северная страна.</vt:lpstr>
      <vt:lpstr>Слайд 9</vt:lpstr>
      <vt:lpstr>Протяжённость (длина сухопутных границ- 58 тыс.км.)</vt:lpstr>
      <vt:lpstr>ЭГП - это положение страны по отношению к экономически значимым объектам (сырьевым базам, транспортным путям)</vt:lpstr>
      <vt:lpstr>Страны, граничащие с Россией  ( по суше)</vt:lpstr>
      <vt:lpstr>Полуэксклав - Калининградская область</vt:lpstr>
      <vt:lpstr>Соседи I, II, III порядка</vt:lpstr>
      <vt:lpstr>порты</vt:lpstr>
      <vt:lpstr>Геополитическое положение страны</vt:lpstr>
      <vt:lpstr>Страны СНГ</vt:lpstr>
      <vt:lpstr>С какими странами НАТО граничит Россия?</vt:lpstr>
      <vt:lpstr>Практическая работа № 1</vt:lpstr>
      <vt:lpstr>Положительные черты:</vt:lpstr>
      <vt:lpstr>Отрицательные черты: 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Нина Валентиновна</dc:creator>
  <cp:lastModifiedBy>Геннадий</cp:lastModifiedBy>
  <cp:revision>32</cp:revision>
  <dcterms:created xsi:type="dcterms:W3CDTF">2008-09-07T21:56:59Z</dcterms:created>
  <dcterms:modified xsi:type="dcterms:W3CDTF">2017-02-07T16:51:47Z</dcterms:modified>
</cp:coreProperties>
</file>